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4"/>
    <p:sldMasterId id="2147483934" r:id="rId5"/>
    <p:sldMasterId id="2147483888" r:id="rId6"/>
  </p:sldMasterIdLst>
  <p:notesMasterIdLst>
    <p:notesMasterId r:id="rId19"/>
  </p:notesMasterIdLst>
  <p:handoutMasterIdLst>
    <p:handoutMasterId r:id="rId20"/>
  </p:handoutMasterIdLst>
  <p:sldIdLst>
    <p:sldId id="391" r:id="rId7"/>
    <p:sldId id="426" r:id="rId8"/>
    <p:sldId id="436" r:id="rId9"/>
    <p:sldId id="428" r:id="rId10"/>
    <p:sldId id="427" r:id="rId11"/>
    <p:sldId id="431" r:id="rId12"/>
    <p:sldId id="433" r:id="rId13"/>
    <p:sldId id="434" r:id="rId14"/>
    <p:sldId id="437" r:id="rId15"/>
    <p:sldId id="435" r:id="rId16"/>
    <p:sldId id="432" r:id="rId17"/>
    <p:sldId id="430" r:id="rId18"/>
  </p:sldIdLst>
  <p:sldSz cx="9144000" cy="6858000" type="screen4x3"/>
  <p:notesSz cx="9874250" cy="67976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mq1" initials="nmq1" lastIdx="2" clrIdx="0">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3" autoAdjust="0"/>
    <p:restoredTop sz="77132" autoAdjust="0"/>
  </p:normalViewPr>
  <p:slideViewPr>
    <p:cSldViewPr>
      <p:cViewPr varScale="1">
        <p:scale>
          <a:sx n="80" d="100"/>
          <a:sy n="80" d="100"/>
        </p:scale>
        <p:origin x="1338"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1"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5592415"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1"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5592415"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1"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5592415" y="0"/>
            <a:ext cx="4279533" cy="339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3241675" y="511175"/>
            <a:ext cx="3392488" cy="25463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88118" y="3228923"/>
            <a:ext cx="7898017" cy="3058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1"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5592415" y="6456761"/>
            <a:ext cx="4279533" cy="33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626" tIns="45313" rIns="90626" bIns="45313"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36338" indent="-283207" eaLnBrk="0" hangingPunct="0">
              <a:spcBef>
                <a:spcPct val="30000"/>
              </a:spcBef>
              <a:defRPr sz="1200">
                <a:solidFill>
                  <a:schemeClr val="tx1"/>
                </a:solidFill>
                <a:latin typeface="Arial" charset="0"/>
              </a:defRPr>
            </a:lvl2pPr>
            <a:lvl3pPr marL="1132827" indent="-226565" eaLnBrk="0" hangingPunct="0">
              <a:spcBef>
                <a:spcPct val="30000"/>
              </a:spcBef>
              <a:defRPr sz="1200">
                <a:solidFill>
                  <a:schemeClr val="tx1"/>
                </a:solidFill>
                <a:latin typeface="Arial" charset="0"/>
              </a:defRPr>
            </a:lvl3pPr>
            <a:lvl4pPr marL="1585958" indent="-226565" eaLnBrk="0" hangingPunct="0">
              <a:spcBef>
                <a:spcPct val="30000"/>
              </a:spcBef>
              <a:defRPr sz="1200">
                <a:solidFill>
                  <a:schemeClr val="tx1"/>
                </a:solidFill>
                <a:latin typeface="Arial" charset="0"/>
              </a:defRPr>
            </a:lvl4pPr>
            <a:lvl5pPr marL="2039089" indent="-226565" eaLnBrk="0" hangingPunct="0">
              <a:spcBef>
                <a:spcPct val="30000"/>
              </a:spcBef>
              <a:defRPr sz="1200">
                <a:solidFill>
                  <a:schemeClr val="tx1"/>
                </a:solidFill>
                <a:latin typeface="Arial" charset="0"/>
              </a:defRPr>
            </a:lvl5pPr>
            <a:lvl6pPr marL="2492220" indent="-226565" eaLnBrk="0" fontAlgn="base" hangingPunct="0">
              <a:spcBef>
                <a:spcPct val="30000"/>
              </a:spcBef>
              <a:spcAft>
                <a:spcPct val="0"/>
              </a:spcAft>
              <a:defRPr sz="1200">
                <a:solidFill>
                  <a:schemeClr val="tx1"/>
                </a:solidFill>
                <a:latin typeface="Arial" charset="0"/>
              </a:defRPr>
            </a:lvl6pPr>
            <a:lvl7pPr marL="2945351" indent="-226565" eaLnBrk="0" fontAlgn="base" hangingPunct="0">
              <a:spcBef>
                <a:spcPct val="30000"/>
              </a:spcBef>
              <a:spcAft>
                <a:spcPct val="0"/>
              </a:spcAft>
              <a:defRPr sz="1200">
                <a:solidFill>
                  <a:schemeClr val="tx1"/>
                </a:solidFill>
                <a:latin typeface="Arial" charset="0"/>
              </a:defRPr>
            </a:lvl7pPr>
            <a:lvl8pPr marL="3398482" indent="-226565" eaLnBrk="0" fontAlgn="base" hangingPunct="0">
              <a:spcBef>
                <a:spcPct val="30000"/>
              </a:spcBef>
              <a:spcAft>
                <a:spcPct val="0"/>
              </a:spcAft>
              <a:defRPr sz="1200">
                <a:solidFill>
                  <a:schemeClr val="tx1"/>
                </a:solidFill>
                <a:latin typeface="Arial" charset="0"/>
              </a:defRPr>
            </a:lvl8pPr>
            <a:lvl9pPr marL="3851613" indent="-22656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dirty="0"/>
              <a:t>Note</a:t>
            </a:r>
            <a:r>
              <a:rPr lang="fr-FR" baseline="0" dirty="0"/>
              <a:t> to </a:t>
            </a:r>
            <a:r>
              <a:rPr lang="fr-FR" baseline="0" dirty="0" err="1"/>
              <a:t>facilitators</a:t>
            </a:r>
            <a:r>
              <a:rPr lang="fr-FR" baseline="0" dirty="0"/>
              <a:t>: </a:t>
            </a:r>
            <a:r>
              <a:rPr lang="fr-FR" baseline="0" dirty="0" err="1"/>
              <a:t>you</a:t>
            </a:r>
            <a:r>
              <a:rPr lang="fr-FR" baseline="0" dirty="0"/>
              <a:t> </a:t>
            </a:r>
            <a:r>
              <a:rPr lang="fr-FR" baseline="0" dirty="0" err="1"/>
              <a:t>may</a:t>
            </a:r>
            <a:r>
              <a:rPr lang="fr-FR" baseline="0" dirty="0"/>
              <a:t> </a:t>
            </a:r>
            <a:r>
              <a:rPr lang="fr-FR" baseline="0" dirty="0" err="1"/>
              <a:t>want</a:t>
            </a:r>
            <a:r>
              <a:rPr lang="fr-FR" baseline="0" dirty="0"/>
              <a:t> to </a:t>
            </a:r>
            <a:r>
              <a:rPr lang="fr-FR" baseline="0" dirty="0" err="1"/>
              <a:t>debrief</a:t>
            </a:r>
            <a:r>
              <a:rPr lang="fr-FR" baseline="0" dirty="0"/>
              <a:t>/</a:t>
            </a:r>
            <a:r>
              <a:rPr lang="fr-FR" baseline="0" dirty="0" err="1"/>
              <a:t>complement</a:t>
            </a:r>
            <a:r>
              <a:rPr lang="fr-FR" baseline="0" dirty="0"/>
              <a:t> </a:t>
            </a:r>
            <a:r>
              <a:rPr lang="fr-FR" baseline="0" dirty="0" err="1"/>
              <a:t>this</a:t>
            </a:r>
            <a:r>
              <a:rPr lang="fr-FR" baseline="0" dirty="0"/>
              <a:t> </a:t>
            </a:r>
            <a:r>
              <a:rPr lang="fr-FR" baseline="0" dirty="0" err="1"/>
              <a:t>exercise</a:t>
            </a:r>
            <a:r>
              <a:rPr lang="fr-FR" baseline="0" dirty="0"/>
              <a:t> </a:t>
            </a:r>
            <a:r>
              <a:rPr lang="fr-FR" baseline="0" dirty="0" err="1"/>
              <a:t>using</a:t>
            </a:r>
            <a:r>
              <a:rPr lang="fr-FR" baseline="0" dirty="0"/>
              <a:t> </a:t>
            </a:r>
            <a:r>
              <a:rPr lang="fr-FR" b="1" baseline="0" dirty="0"/>
              <a:t>A2.1 RRT: Composition and </a:t>
            </a:r>
            <a:r>
              <a:rPr lang="fr-FR" b="1" baseline="0" dirty="0" err="1"/>
              <a:t>roles</a:t>
            </a:r>
            <a:endParaRPr lang="en-US" b="1" dirty="0"/>
          </a:p>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4</a:t>
            </a:fld>
            <a:endParaRPr lang="en-US" altLang="en-US"/>
          </a:p>
        </p:txBody>
      </p:sp>
    </p:spTree>
    <p:extLst>
      <p:ext uri="{BB962C8B-B14F-4D97-AF65-F5344CB8AC3E}">
        <p14:creationId xmlns:p14="http://schemas.microsoft.com/office/powerpoint/2010/main" val="2578603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5</a:t>
            </a:fld>
            <a:endParaRPr lang="en-US" altLang="en-US"/>
          </a:p>
        </p:txBody>
      </p:sp>
    </p:spTree>
    <p:extLst>
      <p:ext uri="{BB962C8B-B14F-4D97-AF65-F5344CB8AC3E}">
        <p14:creationId xmlns:p14="http://schemas.microsoft.com/office/powerpoint/2010/main" val="4112376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7</a:t>
            </a:fld>
            <a:endParaRPr lang="en-US" altLang="en-US"/>
          </a:p>
        </p:txBody>
      </p:sp>
    </p:spTree>
    <p:extLst>
      <p:ext uri="{BB962C8B-B14F-4D97-AF65-F5344CB8AC3E}">
        <p14:creationId xmlns:p14="http://schemas.microsoft.com/office/powerpoint/2010/main" val="1391959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8</a:t>
            </a:fld>
            <a:endParaRPr lang="en-US" altLang="en-US"/>
          </a:p>
        </p:txBody>
      </p:sp>
    </p:spTree>
    <p:extLst>
      <p:ext uri="{BB962C8B-B14F-4D97-AF65-F5344CB8AC3E}">
        <p14:creationId xmlns:p14="http://schemas.microsoft.com/office/powerpoint/2010/main" val="4011587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9</a:t>
            </a:fld>
            <a:endParaRPr lang="en-US" altLang="en-US"/>
          </a:p>
        </p:txBody>
      </p:sp>
    </p:spTree>
    <p:extLst>
      <p:ext uri="{BB962C8B-B14F-4D97-AF65-F5344CB8AC3E}">
        <p14:creationId xmlns:p14="http://schemas.microsoft.com/office/powerpoint/2010/main" val="2555013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10</a:t>
            </a:fld>
            <a:endParaRPr lang="en-US" altLang="en-US"/>
          </a:p>
        </p:txBody>
      </p:sp>
    </p:spTree>
    <p:extLst>
      <p:ext uri="{BB962C8B-B14F-4D97-AF65-F5344CB8AC3E}">
        <p14:creationId xmlns:p14="http://schemas.microsoft.com/office/powerpoint/2010/main" val="416319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11</a:t>
            </a:fld>
            <a:endParaRPr lang="en-US" altLang="en-US"/>
          </a:p>
        </p:txBody>
      </p:sp>
    </p:spTree>
    <p:extLst>
      <p:ext uri="{BB962C8B-B14F-4D97-AF65-F5344CB8AC3E}">
        <p14:creationId xmlns:p14="http://schemas.microsoft.com/office/powerpoint/2010/main" val="26449856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782683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594527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4159030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53515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2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62719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AC6F130-F241-47E9-843B-A347BBEA513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2816063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62719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AC6F130-F241-47E9-843B-A347BBEA513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6690039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AC6F130-F241-47E9-843B-A347BBEA513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10801487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AC6F130-F241-47E9-843B-A347BBEA513C}"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2085571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AC6F130-F241-47E9-843B-A347BBEA513C}" type="datetimeFigureOut">
              <a:rPr lang="en-GB" smtClean="0"/>
              <a:t>15/05/2018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1417384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8273023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AC6F130-F241-47E9-843B-A347BBEA513C}" type="datetimeFigureOut">
              <a:rPr lang="en-GB" smtClean="0"/>
              <a:t>15/05/2018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1190167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C6F130-F241-47E9-843B-A347BBEA513C}" type="datetimeFigureOut">
              <a:rPr lang="en-GB" smtClean="0"/>
              <a:t>15/05/2018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32881616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C6F130-F241-47E9-843B-A347BBEA513C}"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37520029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AC6F130-F241-47E9-843B-A347BBEA513C}"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29400818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AC6F130-F241-47E9-843B-A347BBEA513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18422577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AC6F130-F241-47E9-843B-A347BBEA513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11ECB09-17C0-410B-A274-E14885496FBE}" type="slidenum">
              <a:rPr lang="en-GB" smtClean="0"/>
              <a:t>‹#›</a:t>
            </a:fld>
            <a:endParaRPr lang="en-GB"/>
          </a:p>
        </p:txBody>
      </p:sp>
    </p:spTree>
    <p:extLst>
      <p:ext uri="{BB962C8B-B14F-4D97-AF65-F5344CB8AC3E}">
        <p14:creationId xmlns:p14="http://schemas.microsoft.com/office/powerpoint/2010/main" val="37665597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PED_word_topRT_swoosh.png"/>
            <p:cNvPicPr>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Date Placeholder 3"/>
          <p:cNvSpPr>
            <a:spLocks noGrp="1"/>
          </p:cNvSpPr>
          <p:nvPr>
            <p:ph type="dt" sz="half" idx="10"/>
          </p:nvPr>
        </p:nvSpPr>
        <p:spPr/>
        <p:txBody>
          <a:bodyPr/>
          <a:lstStyle>
            <a:lvl1pPr>
              <a:defRPr>
                <a:latin typeface="Arial" charset="0"/>
              </a:defRPr>
            </a:lvl1pPr>
          </a:lstStyle>
          <a:p>
            <a:pPr>
              <a:defRPr/>
            </a:pPr>
            <a:fld id="{4FD1758A-D569-4489-B667-AEF25A20F2B8}" type="datetimeFigureOut">
              <a:rPr lang="en-GB"/>
              <a:pPr>
                <a:defRPr/>
              </a:pPr>
              <a:t>15/05/2018</a:t>
            </a:fld>
            <a:endParaRPr lang="en-GB"/>
          </a:p>
        </p:txBody>
      </p:sp>
      <p:sp>
        <p:nvSpPr>
          <p:cNvPr id="10"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11" name="Slide Number Placeholder 5"/>
          <p:cNvSpPr>
            <a:spLocks noGrp="1"/>
          </p:cNvSpPr>
          <p:nvPr>
            <p:ph type="sldNum" sz="quarter" idx="12"/>
          </p:nvPr>
        </p:nvSpPr>
        <p:spPr/>
        <p:txBody>
          <a:bodyPr/>
          <a:lstStyle>
            <a:lvl1pPr>
              <a:defRPr>
                <a:latin typeface="Arial" charset="0"/>
              </a:defRPr>
            </a:lvl1pPr>
          </a:lstStyle>
          <a:p>
            <a:pPr>
              <a:defRPr/>
            </a:pPr>
            <a:fld id="{11C7FE09-7CB3-47E3-8092-AFA447D2999F}" type="slidenum">
              <a:rPr lang="en-GB"/>
              <a:pPr>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342900" indent="-342900">
              <a:defRPr lang="en-US" sz="2400" dirty="0" smtClean="0">
                <a:solidFill>
                  <a:srgbClr val="000066"/>
                </a:solidFill>
                <a:latin typeface="+mn-lt"/>
                <a:ea typeface="+mn-ea"/>
                <a:cs typeface="+mn-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atin typeface="Arial" charset="0"/>
              </a:defRPr>
            </a:lvl1pPr>
          </a:lstStyle>
          <a:p>
            <a:pPr>
              <a:defRPr/>
            </a:pPr>
            <a:fld id="{9D3C39BA-9A41-4BF5-9B88-7BC45D4D0F5D}"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945159C1-5386-4A92-B5B7-133282D080A6}" type="slidenum">
              <a:rPr lang="en-GB"/>
              <a:pPr>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fld id="{2F63D5EF-8301-4D89-BC36-1DA8C57F4693}"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6598A6A5-41CB-4A69-8F34-5E2A6B51BF9D}" type="slidenum">
              <a:rPr lang="en-GB"/>
              <a:pPr>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lvl1pPr>
              <a:defRPr>
                <a:latin typeface="Arial" charset="0"/>
              </a:defRPr>
            </a:lvl1pPr>
          </a:lstStyle>
          <a:p>
            <a:pPr>
              <a:defRPr/>
            </a:pPr>
            <a:fld id="{BFAD577B-3A73-4E06-8875-6E02511E6EEC}"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6FA73A74-389E-4056-B55E-6F4AFEF22925}" type="slidenum">
              <a:rPr lang="en-GB"/>
              <a:pPr>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42598282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atin typeface="Arial" charset="0"/>
              </a:defRPr>
            </a:lvl1pPr>
          </a:lstStyle>
          <a:p>
            <a:pPr>
              <a:defRPr/>
            </a:pPr>
            <a:fld id="{131D37C9-6C6B-471A-9C2A-8ABA5ADF797F}" type="datetimeFigureOut">
              <a:rPr lang="en-GB"/>
              <a:pPr>
                <a:defRPr/>
              </a:pPr>
              <a:t>15/05/2018</a:t>
            </a:fld>
            <a:endParaRPr lang="en-GB"/>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GB"/>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5DB63D29-FBF3-4EFD-8347-646EF1048F6D}" type="slidenum">
              <a:rPr lang="en-GB"/>
              <a:pPr>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atin typeface="Arial" charset="0"/>
              </a:defRPr>
            </a:lvl1pPr>
          </a:lstStyle>
          <a:p>
            <a:pPr>
              <a:defRPr/>
            </a:pPr>
            <a:fld id="{72551734-FEF6-4EB1-9F30-5FF39E96D296}" type="datetimeFigureOut">
              <a:rPr lang="en-GB"/>
              <a:pPr>
                <a:defRPr/>
              </a:pPr>
              <a:t>15/05/2018</a:t>
            </a:fld>
            <a:endParaRPr lang="en-GB"/>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GB"/>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65BA71B7-0CA1-4A71-806E-D9FBBF348487}" type="slidenum">
              <a:rPr lang="en-GB"/>
              <a:pPr>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fld id="{A210C609-204F-491D-8E4A-B8BC310424C9}" type="datetimeFigureOut">
              <a:rPr lang="en-GB"/>
              <a:pPr>
                <a:defRPr/>
              </a:pPr>
              <a:t>15/05/2018</a:t>
            </a:fld>
            <a:endParaRPr lang="en-GB"/>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GB"/>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F6AAA61E-2098-4469-9B40-E9F03C77C19D}" type="slidenum">
              <a:rPr lang="en-GB"/>
              <a:pPr>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D4C4C126-17F1-4C5C-B432-7CEDE7264F23}"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1ABFCCC-CF7D-4489-B841-1321AC6C714E}" type="slidenum">
              <a:rPr lang="en-GB"/>
              <a:pPr>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31D7E472-3551-4913-B5FB-C5E2C30FC099}"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5EBFFDAA-5A37-4260-A5F8-8D9BD2051F86}" type="slidenum">
              <a:rPr lang="en-GB"/>
              <a:pPr>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5DCCA897-D841-4D62-B3CF-B540CEB3257C}"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32182A69-01FE-48D1-80E8-C44000880D15}" type="slidenum">
              <a:rPr lang="en-GB"/>
              <a:pPr>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D2874729-45BF-4ADB-A260-866BCB550BAE}"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199ED17A-5114-47C6-AC00-FB63AED8FE5C}" type="slidenum">
              <a:rPr lang="en-GB"/>
              <a:pPr>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309506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294270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559055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229370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391145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904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2.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1446718293"/>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 id="2147483960"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C6F130-F241-47E9-843B-A347BBEA513C}" type="datetimeFigureOut">
              <a:rPr lang="en-GB" smtClean="0"/>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1ECB09-17C0-410B-A274-E14885496FBE}" type="slidenum">
              <a:rPr lang="en-GB" smtClean="0"/>
              <a:t>‹#›</a:t>
            </a:fld>
            <a:endParaRPr lang="en-GB"/>
          </a:p>
        </p:txBody>
      </p:sp>
    </p:spTree>
    <p:extLst>
      <p:ext uri="{BB962C8B-B14F-4D97-AF65-F5344CB8AC3E}">
        <p14:creationId xmlns:p14="http://schemas.microsoft.com/office/powerpoint/2010/main" val="596986855"/>
      </p:ext>
    </p:extLst>
  </p:cSld>
  <p:clrMap bg1="lt1" tx1="dk1" bg2="lt2" tx2="dk2" accent1="accent1" accent2="accent2" accent3="accent3" accent4="accent4" accent5="accent5" accent6="accent6" hlink="hlink" folHlink="folHlink"/>
  <p:sldLayoutIdLst>
    <p:sldLayoutId id="2147483947" r:id="rId1"/>
    <p:sldLayoutId id="2147483935" r:id="rId2"/>
    <p:sldLayoutId id="2147483946"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 id="2147483944" r:id="rId12"/>
    <p:sldLayoutId id="2147483945"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a:defRPr/>
            </a:pPr>
            <a:fld id="{6E579B8F-8701-4E2A-B378-1E33AD72A3B2}" type="datetimeFigureOut">
              <a:rPr lang="en-GB"/>
              <a:pPr>
                <a:defRPr/>
              </a:pPr>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a:defRPr/>
            </a:pPr>
            <a:fld id="{B6972D25-3219-4061-BC81-08CBBEDFF540}" type="slidenum">
              <a:rPr lang="en-GB"/>
              <a:pPr>
                <a:defRPr/>
              </a:pPr>
              <a:t>‹#›</a:t>
            </a:fld>
            <a:endParaRPr lang="en-GB"/>
          </a:p>
        </p:txBody>
      </p:sp>
      <p:pic>
        <p:nvPicPr>
          <p:cNvPr id="2055" name="Picture 8" descr="PED_word_topRT_swoosh.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6" descr="PED_word_topRT_swoosh.png"/>
          <p:cNvPicPr>
            <a:picLocks/>
          </p:cNvPicPr>
          <p:nvPr/>
        </p:nvPicPr>
        <p:blipFill>
          <a:blip r:embed="rId14">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707905" y="86767"/>
            <a:ext cx="5426734" cy="1470025"/>
          </a:xfrm>
        </p:spPr>
        <p:txBody>
          <a:bodyPr>
            <a:normAutofit/>
          </a:bodyPr>
          <a:lstStyle/>
          <a:p>
            <a:pPr algn="r" eaLnBrk="1" hangingPunct="1"/>
            <a:r>
              <a:rPr lang="en-US" altLang="en-US" sz="3600" b="1" dirty="0">
                <a:solidFill>
                  <a:srgbClr val="002060"/>
                </a:solidFill>
                <a:latin typeface="Arial" panose="020B0604020202020204" pitchFamily="34" charset="0"/>
                <a:cs typeface="Arial" panose="020B0604020202020204" pitchFamily="34" charset="0"/>
              </a:rPr>
              <a:t>Rapid Response Teams </a:t>
            </a:r>
            <a:br>
              <a:rPr lang="en-US" altLang="en-US" sz="3600" b="1" dirty="0">
                <a:solidFill>
                  <a:srgbClr val="002060"/>
                </a:solidFill>
                <a:latin typeface="Arial" panose="020B0604020202020204" pitchFamily="34" charset="0"/>
                <a:cs typeface="Arial" panose="020B0604020202020204" pitchFamily="34" charset="0"/>
              </a:rPr>
            </a:br>
            <a:r>
              <a:rPr lang="en-US" altLang="en-US" sz="36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36512" y="4581128"/>
            <a:ext cx="9035480" cy="648072"/>
          </a:xfrm>
          <a:solidFill>
            <a:schemeClr val="bg1"/>
          </a:solidFill>
        </p:spPr>
        <p:txBody>
          <a:bodyPr>
            <a:noAutofit/>
          </a:bodyPr>
          <a:lstStyle/>
          <a:p>
            <a:pPr algn="l" eaLnBrk="1" hangingPunct="1"/>
            <a:r>
              <a:rPr lang="en-US" altLang="en-US" b="1" dirty="0">
                <a:solidFill>
                  <a:srgbClr val="002060"/>
                </a:solidFill>
                <a:latin typeface="Arial" panose="020B0604020202020204" pitchFamily="34" charset="0"/>
                <a:cs typeface="Arial" panose="020B0604020202020204" pitchFamily="34" charset="0"/>
              </a:rPr>
              <a:t>A2.2 Group work: composition of a RRT and tasks of its members</a:t>
            </a:r>
            <a:br>
              <a:rPr lang="en-US" altLang="en-US" b="1" dirty="0">
                <a:solidFill>
                  <a:srgbClr val="002060"/>
                </a:solidFill>
                <a:latin typeface="Arial" panose="020B0604020202020204" pitchFamily="34" charset="0"/>
                <a:cs typeface="Arial" panose="020B0604020202020204" pitchFamily="34" charset="0"/>
              </a:rPr>
            </a:b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p:cNvSpPr txBox="1"/>
          <p:nvPr/>
        </p:nvSpPr>
        <p:spPr>
          <a:xfrm>
            <a:off x="35496" y="5723964"/>
            <a:ext cx="2520280" cy="369332"/>
          </a:xfrm>
          <a:prstGeom prst="rect">
            <a:avLst/>
          </a:prstGeom>
          <a:noFill/>
        </p:spPr>
        <p:txBody>
          <a:bodyPr wrap="square" rtlCol="0">
            <a:spAutoFit/>
          </a:bodyPr>
          <a:lstStyle/>
          <a:p>
            <a:r>
              <a:rPr lang="en-US" altLang="en-US" b="1" dirty="0">
                <a:solidFill>
                  <a:srgbClr val="002060"/>
                </a:solidFill>
              </a:rPr>
              <a:t>Duration: 60’</a:t>
            </a:r>
            <a:endParaRPr lang="en-GB" dirty="0"/>
          </a:p>
        </p:txBody>
      </p:sp>
      <p:sp>
        <p:nvSpPr>
          <p:cNvPr id="3" name="TextBox 2">
            <a:extLst>
              <a:ext uri="{FF2B5EF4-FFF2-40B4-BE49-F238E27FC236}">
                <a16:creationId xmlns:a16="http://schemas.microsoft.com/office/drawing/2014/main" id="{E6338F5D-84AB-4228-9C05-994EE4E62A56}"/>
              </a:ext>
            </a:extLst>
          </p:cNvPr>
          <p:cNvSpPr txBox="1"/>
          <p:nvPr/>
        </p:nvSpPr>
        <p:spPr>
          <a:xfrm>
            <a:off x="35496" y="6453336"/>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fr-FR" altLang="en-US" sz="3600" b="1" dirty="0">
                <a:solidFill>
                  <a:srgbClr val="002060"/>
                </a:solidFill>
                <a:cs typeface="Times New Roman" pitchFamily="18" charset="0"/>
              </a:rPr>
              <a:t>D</a:t>
            </a:r>
            <a:r>
              <a:rPr lang="en-US" altLang="en-US" sz="3600" b="1" dirty="0" err="1">
                <a:solidFill>
                  <a:srgbClr val="002060"/>
                </a:solidFill>
                <a:cs typeface="Times New Roman" pitchFamily="18" charset="0"/>
              </a:rPr>
              <a:t>ebriefing</a:t>
            </a:r>
            <a:r>
              <a:rPr lang="en-US" altLang="en-US" sz="3600" b="1" dirty="0">
                <a:solidFill>
                  <a:srgbClr val="002060"/>
                </a:solidFill>
                <a:cs typeface="Times New Roman" pitchFamily="18" charset="0"/>
              </a:rPr>
              <a:t> – Key messages</a:t>
            </a:r>
          </a:p>
        </p:txBody>
      </p:sp>
      <p:sp>
        <p:nvSpPr>
          <p:cNvPr id="34818" name="Content Placeholder 2"/>
          <p:cNvSpPr>
            <a:spLocks noGrp="1"/>
          </p:cNvSpPr>
          <p:nvPr>
            <p:ph idx="1"/>
          </p:nvPr>
        </p:nvSpPr>
        <p:spPr>
          <a:xfrm>
            <a:off x="457200" y="1412776"/>
            <a:ext cx="8229600" cy="4525963"/>
          </a:xfrm>
        </p:spPr>
        <p:txBody>
          <a:bodyPr/>
          <a:lstStyle/>
          <a:p>
            <a:pPr marL="171450" lvl="0" indent="-171450">
              <a:buFont typeface="Arial" panose="020B0604020202020204" pitchFamily="34" charset="0"/>
              <a:buChar char="•"/>
            </a:pPr>
            <a:r>
              <a:rPr lang="en-US" sz="1800" dirty="0">
                <a:solidFill>
                  <a:schemeClr val="tx1"/>
                </a:solidFill>
                <a:latin typeface="Arial" charset="0"/>
              </a:rPr>
              <a:t>Resources are often stretched, especially during an emergency. Creative thinking to meet response needs can improve efficiency of the response.</a:t>
            </a:r>
          </a:p>
          <a:p>
            <a:pPr marL="171450" lvl="0" indent="-171450">
              <a:buFont typeface="Arial" panose="020B0604020202020204" pitchFamily="34" charset="0"/>
              <a:buChar char="•"/>
            </a:pPr>
            <a:r>
              <a:rPr lang="en-US" sz="1800" dirty="0">
                <a:solidFill>
                  <a:schemeClr val="tx1"/>
                </a:solidFill>
                <a:latin typeface="Arial" charset="0"/>
              </a:rPr>
              <a:t>Flexibility of RRT members is critical for an effective response. RRT members should be ready to do tasks that are not typical for their role.</a:t>
            </a:r>
          </a:p>
          <a:p>
            <a:pPr marL="171450" lvl="0" indent="-171450">
              <a:buFont typeface="Arial" panose="020B0604020202020204" pitchFamily="34" charset="0"/>
              <a:buChar char="•"/>
            </a:pPr>
            <a:r>
              <a:rPr lang="en-US" sz="1800" dirty="0">
                <a:solidFill>
                  <a:schemeClr val="tx1"/>
                </a:solidFill>
                <a:latin typeface="Arial" charset="0"/>
              </a:rPr>
              <a:t>What can be done to prepare and/or support RRT members who may not have the appropriate expertise? Example: </a:t>
            </a:r>
          </a:p>
          <a:p>
            <a:pPr marL="628650" lvl="1" indent="-171450">
              <a:buFont typeface="Arial" panose="020B0604020202020204" pitchFamily="34" charset="0"/>
              <a:buChar char="•"/>
            </a:pPr>
            <a:r>
              <a:rPr lang="en-US" sz="1800" dirty="0">
                <a:solidFill>
                  <a:schemeClr val="tx1"/>
                </a:solidFill>
                <a:latin typeface="Arial" charset="0"/>
              </a:rPr>
              <a:t>Train RRT members before mobilization. E.g. train the epidemiologist on water testing and </a:t>
            </a:r>
            <a:r>
              <a:rPr lang="en-US" sz="1800" dirty="0" err="1">
                <a:solidFill>
                  <a:schemeClr val="tx1"/>
                </a:solidFill>
                <a:latin typeface="Arial" charset="0"/>
              </a:rPr>
              <a:t>aquatab</a:t>
            </a:r>
            <a:r>
              <a:rPr lang="en-US" sz="1800" dirty="0">
                <a:solidFill>
                  <a:schemeClr val="tx1"/>
                </a:solidFill>
                <a:latin typeface="Arial" charset="0"/>
              </a:rPr>
              <a:t> use and provide the epidemiologist with training materials she/he can take to the field.</a:t>
            </a:r>
          </a:p>
          <a:p>
            <a:pPr marL="171450" lvl="0" indent="-171450">
              <a:buFont typeface="Arial" panose="020B0604020202020204" pitchFamily="34" charset="0"/>
              <a:buChar char="•"/>
            </a:pPr>
            <a:r>
              <a:rPr lang="en-US" sz="1800" dirty="0">
                <a:solidFill>
                  <a:schemeClr val="tx1"/>
                </a:solidFill>
                <a:latin typeface="Arial" charset="0"/>
              </a:rPr>
              <a:t>What can be done from headquarters or locations far from the field response? Example:</a:t>
            </a:r>
          </a:p>
          <a:p>
            <a:pPr marL="628650" lvl="1" indent="-171450">
              <a:buFont typeface="Arial" panose="020B0604020202020204" pitchFamily="34" charset="0"/>
              <a:buChar char="•"/>
            </a:pPr>
            <a:r>
              <a:rPr lang="en-US" sz="1800" dirty="0">
                <a:solidFill>
                  <a:schemeClr val="tx1"/>
                </a:solidFill>
                <a:latin typeface="Arial" charset="0"/>
              </a:rPr>
              <a:t>Provide remote support to RRT members. E.g. set up regular phone calls with WASH experts to discuss any questions or challenges that arise in the field.</a:t>
            </a:r>
          </a:p>
          <a:p>
            <a:pPr marL="0" indent="0">
              <a:buNone/>
            </a:pPr>
            <a:endParaRPr lang="en-US" altLang="en-US" sz="2400" dirty="0"/>
          </a:p>
        </p:txBody>
      </p:sp>
    </p:spTree>
    <p:extLst>
      <p:ext uri="{BB962C8B-B14F-4D97-AF65-F5344CB8AC3E}">
        <p14:creationId xmlns:p14="http://schemas.microsoft.com/office/powerpoint/2010/main" val="2214795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3"/>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4"/>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5"/>
              </a:rPr>
              <a:t>ihrhrt@who.int</a:t>
            </a:r>
            <a:r>
              <a:rPr lang="en-US" sz="1600" dirty="0"/>
              <a:t>. </a:t>
            </a:r>
          </a:p>
        </p:txBody>
      </p:sp>
    </p:spTree>
    <p:extLst>
      <p:ext uri="{BB962C8B-B14F-4D97-AF65-F5344CB8AC3E}">
        <p14:creationId xmlns:p14="http://schemas.microsoft.com/office/powerpoint/2010/main" val="3417715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chor="t"/>
          <a:lstStyle/>
          <a:p>
            <a:pPr marL="0" indent="0" algn="ctr">
              <a:buNone/>
            </a:pPr>
            <a:endParaRPr lang="fr-FR" sz="2000" b="1" i="1" dirty="0">
              <a:solidFill>
                <a:srgbClr val="002060"/>
              </a:solidFill>
            </a:endParaRPr>
          </a:p>
          <a:p>
            <a:pPr marL="0" indent="0" algn="ctr">
              <a:buNone/>
            </a:pPr>
            <a:endParaRPr lang="fr-FR" sz="4800" b="1" i="1" dirty="0">
              <a:solidFill>
                <a:srgbClr val="002060"/>
              </a:solidFill>
            </a:endParaRPr>
          </a:p>
          <a:p>
            <a:pPr marL="0" indent="0" algn="ctr">
              <a:buNone/>
            </a:pPr>
            <a:r>
              <a:rPr lang="fr-FR" sz="4800" b="1" i="1" dirty="0" err="1">
                <a:solidFill>
                  <a:srgbClr val="002060"/>
                </a:solidFill>
              </a:rPr>
              <a:t>Thank</a:t>
            </a:r>
            <a:r>
              <a:rPr lang="fr-FR" sz="4800" b="1" i="1" dirty="0">
                <a:solidFill>
                  <a:srgbClr val="002060"/>
                </a:solidFill>
              </a:rPr>
              <a:t> </a:t>
            </a:r>
            <a:r>
              <a:rPr lang="fr-FR" sz="4800" b="1" i="1" dirty="0" err="1">
                <a:solidFill>
                  <a:srgbClr val="002060"/>
                </a:solidFill>
              </a:rPr>
              <a:t>you</a:t>
            </a:r>
            <a:r>
              <a:rPr lang="fr-FR" sz="4800" b="1" i="1" dirty="0">
                <a:solidFill>
                  <a:srgbClr val="002060"/>
                </a:solidFill>
              </a:rPr>
              <a:t>!</a:t>
            </a:r>
            <a:endParaRPr lang="en-US" sz="4800" b="1" i="1" dirty="0">
              <a:solidFill>
                <a:srgbClr val="002060"/>
              </a:solidFill>
            </a:endParaRPr>
          </a:p>
        </p:txBody>
      </p:sp>
    </p:spTree>
    <p:extLst>
      <p:ext uri="{BB962C8B-B14F-4D97-AF65-F5344CB8AC3E}">
        <p14:creationId xmlns:p14="http://schemas.microsoft.com/office/powerpoint/2010/main" val="410401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z="3600" b="1" dirty="0">
                <a:solidFill>
                  <a:srgbClr val="002060"/>
                </a:solidFill>
                <a:cs typeface="Times New Roman" pitchFamily="18" charset="0"/>
              </a:rPr>
              <a:t>Learning objectives</a:t>
            </a:r>
          </a:p>
        </p:txBody>
      </p:sp>
      <p:sp>
        <p:nvSpPr>
          <p:cNvPr id="33795" name="Content Placeholder 2"/>
          <p:cNvSpPr>
            <a:spLocks noGrp="1"/>
          </p:cNvSpPr>
          <p:nvPr>
            <p:ph idx="1"/>
          </p:nvPr>
        </p:nvSpPr>
        <p:spPr/>
        <p:txBody>
          <a:bodyPr/>
          <a:lstStyle/>
          <a:p>
            <a:pPr marL="0" indent="0">
              <a:buNone/>
            </a:pPr>
            <a:r>
              <a:rPr lang="en-US" altLang="en-US" sz="2800" dirty="0"/>
              <a:t>At the end of this activity, you should be able to:</a:t>
            </a:r>
          </a:p>
          <a:p>
            <a:pPr marL="0" indent="0">
              <a:buNone/>
            </a:pPr>
            <a:endParaRPr lang="en-US" altLang="en-US" sz="2800" dirty="0"/>
          </a:p>
          <a:p>
            <a:pPr>
              <a:buFont typeface="Arial" panose="020B0604020202020204" pitchFamily="34" charset="0"/>
              <a:buChar char="•"/>
            </a:pPr>
            <a:r>
              <a:rPr lang="en-US" altLang="en-US" sz="2800" dirty="0"/>
              <a:t>Describe the composition of a Rapid Response Team (RRT).</a:t>
            </a:r>
          </a:p>
          <a:p>
            <a:pPr>
              <a:buFont typeface="Arial" panose="020B0604020202020204" pitchFamily="34" charset="0"/>
              <a:buChar char="•"/>
            </a:pPr>
            <a:endParaRPr lang="en-US" altLang="en-US" sz="1200" dirty="0"/>
          </a:p>
          <a:p>
            <a:pPr>
              <a:spcBef>
                <a:spcPts val="1200"/>
              </a:spcBef>
              <a:buFont typeface="Arial" panose="020B0604020202020204" pitchFamily="34" charset="0"/>
              <a:buChar char="•"/>
            </a:pPr>
            <a:r>
              <a:rPr lang="en-US" altLang="en-US" sz="2800" dirty="0"/>
              <a:t>Explain the specific role of each RRT member.</a:t>
            </a:r>
          </a:p>
          <a:p>
            <a:pPr marL="0" indent="0">
              <a:buNone/>
            </a:pPr>
            <a:endParaRPr lang="en-ZA" altLang="en-US" sz="2800" dirty="0"/>
          </a:p>
        </p:txBody>
      </p:sp>
    </p:spTree>
    <p:extLst>
      <p:ext uri="{BB962C8B-B14F-4D97-AF65-F5344CB8AC3E}">
        <p14:creationId xmlns:p14="http://schemas.microsoft.com/office/powerpoint/2010/main" val="654208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fr-FR" altLang="en-US" sz="3600" b="1" dirty="0">
                <a:solidFill>
                  <a:srgbClr val="002060"/>
                </a:solidFill>
                <a:cs typeface="Times New Roman" pitchFamily="18" charset="0"/>
              </a:rPr>
              <a:t>2</a:t>
            </a:r>
            <a:r>
              <a:rPr lang="en-US" altLang="en-US" sz="3600" b="1" dirty="0">
                <a:solidFill>
                  <a:srgbClr val="002060"/>
                </a:solidFill>
                <a:cs typeface="Times New Roman" pitchFamily="18" charset="0"/>
              </a:rPr>
              <a:t> tasks</a:t>
            </a:r>
          </a:p>
        </p:txBody>
      </p:sp>
      <p:sp>
        <p:nvSpPr>
          <p:cNvPr id="33795" name="Content Placeholder 2"/>
          <p:cNvSpPr>
            <a:spLocks noGrp="1"/>
          </p:cNvSpPr>
          <p:nvPr>
            <p:ph idx="1"/>
          </p:nvPr>
        </p:nvSpPr>
        <p:spPr/>
        <p:txBody>
          <a:bodyPr/>
          <a:lstStyle/>
          <a:p>
            <a:pPr marL="0" indent="0">
              <a:buNone/>
            </a:pPr>
            <a:r>
              <a:rPr lang="en-US" altLang="en-US" sz="2800" dirty="0">
                <a:solidFill>
                  <a:srgbClr val="002060"/>
                </a:solidFill>
                <a:cs typeface="Times New Roman" pitchFamily="18" charset="0"/>
              </a:rPr>
              <a:t>Task 1 – Tasks of RRT members: 40’</a:t>
            </a:r>
          </a:p>
          <a:p>
            <a:pPr marL="0" indent="0">
              <a:buNone/>
            </a:pPr>
            <a:r>
              <a:rPr lang="en-US" altLang="en-US" sz="2800" dirty="0">
                <a:solidFill>
                  <a:srgbClr val="002060"/>
                </a:solidFill>
                <a:cs typeface="Times New Roman" pitchFamily="18" charset="0"/>
              </a:rPr>
              <a:t>Task 2 – Composition of RRT: 20’</a:t>
            </a:r>
            <a:endParaRPr lang="en-ZA" altLang="en-US" sz="2800" dirty="0"/>
          </a:p>
        </p:txBody>
      </p:sp>
    </p:spTree>
    <p:extLst>
      <p:ext uri="{BB962C8B-B14F-4D97-AF65-F5344CB8AC3E}">
        <p14:creationId xmlns:p14="http://schemas.microsoft.com/office/powerpoint/2010/main" val="17438595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3600" b="1" dirty="0">
                <a:solidFill>
                  <a:srgbClr val="002060"/>
                </a:solidFill>
                <a:cs typeface="Times New Roman" pitchFamily="18" charset="0"/>
              </a:rPr>
              <a:t>Task 1 – Tasks of RRT members</a:t>
            </a:r>
            <a:br>
              <a:rPr lang="en-US" altLang="en-US" sz="3600" b="1" dirty="0">
                <a:solidFill>
                  <a:srgbClr val="002060"/>
                </a:solidFill>
                <a:cs typeface="Times New Roman" pitchFamily="18" charset="0"/>
              </a:rPr>
            </a:br>
            <a:r>
              <a:rPr lang="en-US" altLang="en-US" sz="3600" b="1" dirty="0">
                <a:solidFill>
                  <a:srgbClr val="002060"/>
                </a:solidFill>
                <a:cs typeface="Times New Roman" pitchFamily="18" charset="0"/>
              </a:rPr>
              <a:t>Instructions</a:t>
            </a:r>
          </a:p>
        </p:txBody>
      </p:sp>
      <p:sp>
        <p:nvSpPr>
          <p:cNvPr id="34818" name="Content Placeholder 2"/>
          <p:cNvSpPr>
            <a:spLocks noGrp="1"/>
          </p:cNvSpPr>
          <p:nvPr>
            <p:ph idx="1"/>
          </p:nvPr>
        </p:nvSpPr>
        <p:spPr>
          <a:xfrm>
            <a:off x="457200" y="1567333"/>
            <a:ext cx="8229600" cy="4525963"/>
          </a:xfrm>
        </p:spPr>
        <p:txBody>
          <a:bodyPr/>
          <a:lstStyle/>
          <a:p>
            <a:r>
              <a:rPr lang="en-CA" altLang="en-US" sz="2400" dirty="0"/>
              <a:t>Each group will be given a set of pieces of paper, on each piece of paper a task that should be carried out by a RRT member is written.</a:t>
            </a:r>
          </a:p>
          <a:p>
            <a:pPr marL="0" indent="0">
              <a:buNone/>
            </a:pPr>
            <a:endParaRPr lang="en-US" altLang="en-US" sz="2400" dirty="0"/>
          </a:p>
          <a:p>
            <a:r>
              <a:rPr lang="en-CA" altLang="en-US" sz="2400" dirty="0"/>
              <a:t>Groups will have to: </a:t>
            </a:r>
          </a:p>
          <a:p>
            <a:pPr lvl="1">
              <a:spcBef>
                <a:spcPts val="1200"/>
              </a:spcBef>
              <a:buFont typeface="Courier New" panose="02070309020205020404" pitchFamily="49" charset="0"/>
              <a:buChar char="o"/>
            </a:pPr>
            <a:r>
              <a:rPr lang="en-CA" altLang="en-US" sz="2200" dirty="0"/>
              <a:t>List-down the professionals usually constituting a RRT</a:t>
            </a:r>
          </a:p>
          <a:p>
            <a:pPr lvl="1">
              <a:spcBef>
                <a:spcPts val="1200"/>
              </a:spcBef>
              <a:buFont typeface="Courier New" panose="02070309020205020404" pitchFamily="49" charset="0"/>
              <a:buChar char="o"/>
            </a:pPr>
            <a:r>
              <a:rPr lang="en-CA" altLang="en-US" sz="2200" dirty="0"/>
              <a:t>Associate each task to a RRT member using strips of paper on a table with 2 columns (see next slide).</a:t>
            </a:r>
          </a:p>
          <a:p>
            <a:pPr marL="457200" lvl="1" indent="0">
              <a:spcBef>
                <a:spcPts val="1200"/>
              </a:spcBef>
              <a:buNone/>
            </a:pPr>
            <a:endParaRPr lang="en-CA" altLang="en-US" sz="2200" dirty="0"/>
          </a:p>
          <a:p>
            <a:pPr>
              <a:buFont typeface="Arial" charset="0"/>
              <a:buChar char="•"/>
            </a:pPr>
            <a:r>
              <a:rPr lang="en-ZA" altLang="en-US" sz="2400" dirty="0"/>
              <a:t>Debriefing in plenary by facilitator (see PPT A2.1)</a:t>
            </a:r>
          </a:p>
        </p:txBody>
      </p:sp>
    </p:spTree>
    <p:extLst>
      <p:ext uri="{BB962C8B-B14F-4D97-AF65-F5344CB8AC3E}">
        <p14:creationId xmlns:p14="http://schemas.microsoft.com/office/powerpoint/2010/main" val="23985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a:xfrm>
            <a:off x="467544" y="332656"/>
            <a:ext cx="8229600" cy="1143000"/>
          </a:xfrm>
        </p:spPr>
        <p:txBody>
          <a:bodyPr/>
          <a:lstStyle/>
          <a:p>
            <a:r>
              <a:rPr lang="en-US" altLang="en-US" sz="3600" b="1" dirty="0">
                <a:solidFill>
                  <a:srgbClr val="002060"/>
                </a:solidFill>
                <a:cs typeface="Times New Roman" pitchFamily="18" charset="0"/>
              </a:rPr>
              <a:t>Tasks of RRT members </a:t>
            </a:r>
          </a:p>
        </p:txBody>
      </p:sp>
      <p:graphicFrame>
        <p:nvGraphicFramePr>
          <p:cNvPr id="6" name="Content Placeholder 3"/>
          <p:cNvGraphicFramePr>
            <a:graphicFrameLocks noGrp="1"/>
          </p:cNvGraphicFramePr>
          <p:nvPr>
            <p:ph idx="1"/>
            <p:extLst>
              <p:ext uri="{D42A27DB-BD31-4B8C-83A1-F6EECF244321}">
                <p14:modId xmlns:p14="http://schemas.microsoft.com/office/powerpoint/2010/main" val="3010294854"/>
              </p:ext>
            </p:extLst>
          </p:nvPr>
        </p:nvGraphicFramePr>
        <p:xfrm>
          <a:off x="696416" y="1686922"/>
          <a:ext cx="7620000" cy="4118342"/>
        </p:xfrm>
        <a:graphic>
          <a:graphicData uri="http://schemas.openxmlformats.org/drawingml/2006/table">
            <a:tbl>
              <a:tblPr firstRow="1" firstCol="1" bandRow="1">
                <a:tableStyleId>{5C22544A-7EE6-4342-B048-85BDC9FD1C3A}</a:tableStyleId>
              </a:tblPr>
              <a:tblGrid>
                <a:gridCol w="297180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tblGrid>
              <a:tr h="503692">
                <a:tc>
                  <a:txBody>
                    <a:bodyPr/>
                    <a:lstStyle/>
                    <a:p>
                      <a:pPr marL="457200" algn="ctr">
                        <a:lnSpc>
                          <a:spcPct val="115000"/>
                        </a:lnSpc>
                        <a:spcAft>
                          <a:spcPts val="0"/>
                        </a:spcAft>
                      </a:pPr>
                      <a:r>
                        <a:rPr lang="fr-FR" sz="1600" dirty="0" err="1">
                          <a:effectLst/>
                          <a:latin typeface="Calibri"/>
                          <a:ea typeface="Calibri"/>
                          <a:cs typeface="Times New Roman"/>
                        </a:rPr>
                        <a:t>Members</a:t>
                      </a:r>
                      <a:r>
                        <a:rPr lang="fr-FR" sz="1600" dirty="0">
                          <a:effectLst/>
                          <a:latin typeface="Calibri"/>
                          <a:ea typeface="Calibri"/>
                          <a:cs typeface="Times New Roman"/>
                        </a:rPr>
                        <a:t> /</a:t>
                      </a:r>
                      <a:r>
                        <a:rPr lang="fr-FR" sz="1600" dirty="0" err="1">
                          <a:effectLst/>
                          <a:latin typeface="Calibri"/>
                          <a:ea typeface="Calibri"/>
                          <a:cs typeface="Times New Roman"/>
                        </a:rPr>
                        <a:t>Functions</a:t>
                      </a:r>
                      <a:endParaRPr lang="en-GB" sz="1600" dirty="0">
                        <a:effectLst/>
                        <a:latin typeface="Calibri"/>
                        <a:ea typeface="Calibri"/>
                        <a:cs typeface="Times New Roman"/>
                      </a:endParaRPr>
                    </a:p>
                  </a:txBody>
                  <a:tcPr marL="68580" marR="68580" marT="0" marB="0"/>
                </a:tc>
                <a:tc>
                  <a:txBody>
                    <a:bodyPr/>
                    <a:lstStyle/>
                    <a:p>
                      <a:pPr marL="457200" algn="ctr">
                        <a:lnSpc>
                          <a:spcPct val="115000"/>
                        </a:lnSpc>
                        <a:spcAft>
                          <a:spcPts val="0"/>
                        </a:spcAft>
                      </a:pPr>
                      <a:r>
                        <a:rPr lang="fr-FR" sz="1600" dirty="0" err="1">
                          <a:effectLst/>
                        </a:rPr>
                        <a:t>Tasks</a:t>
                      </a:r>
                      <a:endParaRPr lang="en-GB"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419690">
                <a:tc rowSpan="3">
                  <a:txBody>
                    <a:bodyPr/>
                    <a:lstStyle/>
                    <a:p>
                      <a:pPr marL="457200" algn="l">
                        <a:lnSpc>
                          <a:spcPct val="115000"/>
                        </a:lnSpc>
                        <a:spcAft>
                          <a:spcPts val="0"/>
                        </a:spcAft>
                      </a:pPr>
                      <a:r>
                        <a:rPr lang="fr-FR" sz="1600" dirty="0">
                          <a:effectLst/>
                        </a:rPr>
                        <a:t>RRT </a:t>
                      </a:r>
                      <a:r>
                        <a:rPr lang="fr-FR" sz="1600" dirty="0" err="1">
                          <a:effectLst/>
                        </a:rPr>
                        <a:t>member</a:t>
                      </a:r>
                      <a:r>
                        <a:rPr lang="fr-FR" sz="1600" dirty="0">
                          <a:effectLst/>
                        </a:rPr>
                        <a:t> (ex:  </a:t>
                      </a:r>
                      <a:r>
                        <a:rPr lang="fr-FR" sz="1600" dirty="0" err="1">
                          <a:effectLst/>
                        </a:rPr>
                        <a:t>clinician</a:t>
                      </a:r>
                      <a:r>
                        <a:rPr lang="fr-FR" sz="1600" dirty="0">
                          <a:effectLst/>
                        </a:rPr>
                        <a:t>, </a:t>
                      </a:r>
                      <a:r>
                        <a:rPr lang="fr-FR" sz="1600" dirty="0" err="1">
                          <a:effectLst/>
                        </a:rPr>
                        <a:t>epidemiologists</a:t>
                      </a:r>
                      <a:r>
                        <a:rPr lang="fr-FR" sz="1600" dirty="0">
                          <a:effectLst/>
                        </a:rPr>
                        <a:t>…)</a:t>
                      </a:r>
                      <a:endParaRPr lang="en-GB" sz="1600" dirty="0">
                        <a:effectLst/>
                        <a:latin typeface="Calibri"/>
                        <a:ea typeface="Calibri"/>
                        <a:cs typeface="Times New Roman"/>
                      </a:endParaRPr>
                    </a:p>
                  </a:txBody>
                  <a:tcPr marL="68580" marR="68580" marT="0" marB="0"/>
                </a:tc>
                <a:tc>
                  <a:txBody>
                    <a:bodyPr/>
                    <a:lstStyle/>
                    <a:p>
                      <a:pPr marL="457200">
                        <a:lnSpc>
                          <a:spcPct val="115000"/>
                        </a:lnSpc>
                        <a:spcAft>
                          <a:spcPts val="0"/>
                        </a:spcAft>
                      </a:pPr>
                      <a:r>
                        <a:rPr lang="fr-FR" sz="1600" dirty="0">
                          <a:effectLst/>
                        </a:rPr>
                        <a:t>Stick the </a:t>
                      </a:r>
                      <a:r>
                        <a:rPr lang="fr-FR" sz="1600" dirty="0" err="1">
                          <a:effectLst/>
                        </a:rPr>
                        <a:t>tasks</a:t>
                      </a:r>
                      <a:r>
                        <a:rPr lang="fr-FR" sz="1600" dirty="0">
                          <a:effectLst/>
                        </a:rPr>
                        <a:t> </a:t>
                      </a:r>
                      <a:r>
                        <a:rPr lang="fr-FR" sz="1600" dirty="0" err="1">
                          <a:effectLst/>
                        </a:rPr>
                        <a:t>here</a:t>
                      </a:r>
                      <a:endParaRPr lang="en-GB"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295820">
                <a:tc vMerge="1">
                  <a:txBody>
                    <a:bodyPr/>
                    <a:lstStyle/>
                    <a:p>
                      <a:endParaRPr lang="en-GB"/>
                    </a:p>
                  </a:txBody>
                  <a:tcPr/>
                </a:tc>
                <a:tc>
                  <a:txBody>
                    <a:bodyPr/>
                    <a:lstStyle/>
                    <a:p>
                      <a:pPr marL="457200">
                        <a:lnSpc>
                          <a:spcPct val="115000"/>
                        </a:lnSpc>
                        <a:spcAft>
                          <a:spcPts val="0"/>
                        </a:spcAft>
                      </a:pPr>
                      <a:endParaRPr lang="en-GB"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381000">
                <a:tc vMerge="1">
                  <a:txBody>
                    <a:bodyPr/>
                    <a:lstStyle/>
                    <a:p>
                      <a:endParaRPr lang="en-GB"/>
                    </a:p>
                  </a:txBody>
                  <a:tcPr/>
                </a:tc>
                <a:tc>
                  <a:txBody>
                    <a:bodyPr/>
                    <a:lstStyle/>
                    <a:p>
                      <a:pPr marL="457200">
                        <a:lnSpc>
                          <a:spcPct val="115000"/>
                        </a:lnSpc>
                        <a:spcAft>
                          <a:spcPts val="0"/>
                        </a:spcAft>
                      </a:pPr>
                      <a:r>
                        <a:rPr lang="fr-FR" sz="1000">
                          <a:effectLst/>
                        </a:rPr>
                        <a:t> </a:t>
                      </a:r>
                      <a:endParaRPr lang="en-GB" sz="11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419690">
                <a:tc rowSpan="3">
                  <a:txBody>
                    <a:bodyPr/>
                    <a:lstStyle/>
                    <a:p>
                      <a:pPr marL="457200" algn="l">
                        <a:lnSpc>
                          <a:spcPct val="115000"/>
                        </a:lnSpc>
                        <a:spcAft>
                          <a:spcPts val="0"/>
                        </a:spcAft>
                      </a:pPr>
                      <a:r>
                        <a:rPr lang="fr-FR" sz="1600" dirty="0">
                          <a:effectLst/>
                        </a:rPr>
                        <a:t>RRT </a:t>
                      </a:r>
                      <a:r>
                        <a:rPr lang="fr-FR" sz="1600" dirty="0" err="1">
                          <a:effectLst/>
                        </a:rPr>
                        <a:t>member</a:t>
                      </a:r>
                      <a:r>
                        <a:rPr lang="fr-FR" sz="1600" dirty="0">
                          <a:effectLst/>
                        </a:rPr>
                        <a:t> </a:t>
                      </a:r>
                      <a:endParaRPr lang="en-GB" sz="1600" dirty="0">
                        <a:effectLst/>
                        <a:latin typeface="Calibri"/>
                        <a:ea typeface="Calibri"/>
                        <a:cs typeface="Times New Roman"/>
                      </a:endParaRPr>
                    </a:p>
                  </a:txBody>
                  <a:tcPr marL="68580" marR="68580" marT="0" marB="0"/>
                </a:tc>
                <a:tc>
                  <a:txBody>
                    <a:bodyPr/>
                    <a:lstStyle/>
                    <a:p>
                      <a:pPr marL="457200">
                        <a:lnSpc>
                          <a:spcPct val="115000"/>
                        </a:lnSpc>
                        <a:spcAft>
                          <a:spcPts val="0"/>
                        </a:spcAft>
                      </a:pPr>
                      <a:r>
                        <a:rPr lang="fr-FR" sz="1000" dirty="0">
                          <a:effectLst/>
                        </a:rPr>
                        <a:t> </a:t>
                      </a: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419690">
                <a:tc vMerge="1">
                  <a:txBody>
                    <a:bodyPr/>
                    <a:lstStyle/>
                    <a:p>
                      <a:endParaRPr lang="en-GB"/>
                    </a:p>
                  </a:txBody>
                  <a:tcPr/>
                </a:tc>
                <a:tc>
                  <a:txBody>
                    <a:bodyPr/>
                    <a:lstStyle/>
                    <a:p>
                      <a:pPr marL="457200">
                        <a:lnSpc>
                          <a:spcPct val="115000"/>
                        </a:lnSpc>
                        <a:spcAft>
                          <a:spcPts val="0"/>
                        </a:spcAft>
                      </a:pP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419690">
                <a:tc vMerge="1">
                  <a:txBody>
                    <a:bodyPr/>
                    <a:lstStyle/>
                    <a:p>
                      <a:endParaRPr lang="en-GB"/>
                    </a:p>
                  </a:txBody>
                  <a:tcPr/>
                </a:tc>
                <a:tc>
                  <a:txBody>
                    <a:bodyPr/>
                    <a:lstStyle/>
                    <a:p>
                      <a:pPr marL="457200">
                        <a:lnSpc>
                          <a:spcPct val="115000"/>
                        </a:lnSpc>
                        <a:spcAft>
                          <a:spcPts val="0"/>
                        </a:spcAft>
                      </a:pPr>
                      <a:r>
                        <a:rPr lang="fr-FR" sz="1000" dirty="0">
                          <a:effectLst/>
                        </a:rPr>
                        <a:t> </a:t>
                      </a: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r h="419690">
                <a:tc rowSpan="3">
                  <a:txBody>
                    <a:bodyPr/>
                    <a:lstStyle/>
                    <a:p>
                      <a:pPr marL="457200" algn="l">
                        <a:lnSpc>
                          <a:spcPct val="115000"/>
                        </a:lnSpc>
                        <a:spcAft>
                          <a:spcPts val="0"/>
                        </a:spcAft>
                      </a:pPr>
                      <a:r>
                        <a:rPr lang="fr-FR" sz="1600" dirty="0">
                          <a:effectLst/>
                        </a:rPr>
                        <a:t>RRT </a:t>
                      </a:r>
                      <a:r>
                        <a:rPr lang="fr-FR" sz="1600" dirty="0" err="1">
                          <a:effectLst/>
                        </a:rPr>
                        <a:t>member</a:t>
                      </a:r>
                      <a:endParaRPr lang="en-GB" sz="1600" dirty="0">
                        <a:effectLst/>
                        <a:latin typeface="Calibri"/>
                        <a:ea typeface="Calibri"/>
                        <a:cs typeface="Times New Roman"/>
                      </a:endParaRPr>
                    </a:p>
                  </a:txBody>
                  <a:tcPr marL="68580" marR="68580" marT="0" marB="0"/>
                </a:tc>
                <a:tc>
                  <a:txBody>
                    <a:bodyPr/>
                    <a:lstStyle/>
                    <a:p>
                      <a:pPr marL="457200">
                        <a:lnSpc>
                          <a:spcPct val="115000"/>
                        </a:lnSpc>
                        <a:spcAft>
                          <a:spcPts val="0"/>
                        </a:spcAft>
                      </a:pPr>
                      <a:r>
                        <a:rPr lang="fr-FR" sz="1000" dirty="0">
                          <a:effectLst/>
                        </a:rPr>
                        <a:t> </a:t>
                      </a: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7"/>
                  </a:ext>
                </a:extLst>
              </a:tr>
              <a:tr h="419690">
                <a:tc vMerge="1">
                  <a:txBody>
                    <a:bodyPr/>
                    <a:lstStyle/>
                    <a:p>
                      <a:endParaRPr lang="en-GB"/>
                    </a:p>
                  </a:txBody>
                  <a:tcPr/>
                </a:tc>
                <a:tc>
                  <a:txBody>
                    <a:bodyPr/>
                    <a:lstStyle/>
                    <a:p>
                      <a:pPr marL="457200">
                        <a:lnSpc>
                          <a:spcPct val="115000"/>
                        </a:lnSpc>
                        <a:spcAft>
                          <a:spcPts val="0"/>
                        </a:spcAft>
                      </a:pP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8"/>
                  </a:ext>
                </a:extLst>
              </a:tr>
              <a:tr h="419690">
                <a:tc vMerge="1">
                  <a:txBody>
                    <a:bodyPr/>
                    <a:lstStyle/>
                    <a:p>
                      <a:endParaRPr lang="en-GB"/>
                    </a:p>
                  </a:txBody>
                  <a:tcPr/>
                </a:tc>
                <a:tc>
                  <a:txBody>
                    <a:bodyPr/>
                    <a:lstStyle/>
                    <a:p>
                      <a:pPr marL="457200">
                        <a:lnSpc>
                          <a:spcPct val="115000"/>
                        </a:lnSpc>
                        <a:spcAft>
                          <a:spcPts val="0"/>
                        </a:spcAft>
                      </a:pPr>
                      <a:r>
                        <a:rPr lang="fr-FR" sz="1000" dirty="0">
                          <a:effectLst/>
                        </a:rPr>
                        <a:t> </a:t>
                      </a:r>
                      <a:endParaRPr lang="en-GB" sz="1100" dirty="0">
                        <a:effectLst/>
                        <a:latin typeface="Calibri"/>
                        <a:ea typeface="Calibri"/>
                        <a:cs typeface="Times New Roman"/>
                      </a:endParaRPr>
                    </a:p>
                  </a:txBody>
                  <a:tcPr marL="68580" marR="68580" marT="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106784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a:xfrm>
            <a:off x="0" y="269776"/>
            <a:ext cx="9144000" cy="1143000"/>
          </a:xfrm>
        </p:spPr>
        <p:txBody>
          <a:bodyPr/>
          <a:lstStyle/>
          <a:p>
            <a:r>
              <a:rPr lang="en-US" altLang="en-US" sz="3600" b="1" dirty="0">
                <a:solidFill>
                  <a:srgbClr val="FF0000"/>
                </a:solidFill>
                <a:cs typeface="Times New Roman" pitchFamily="18" charset="0"/>
              </a:rPr>
              <a:t>Tasks of the RRT members in XXX </a:t>
            </a:r>
          </a:p>
        </p:txBody>
      </p:sp>
      <p:sp>
        <p:nvSpPr>
          <p:cNvPr id="2" name="Content Placeholder 1"/>
          <p:cNvSpPr>
            <a:spLocks noGrp="1"/>
          </p:cNvSpPr>
          <p:nvPr>
            <p:ph idx="1"/>
          </p:nvPr>
        </p:nvSpPr>
        <p:spPr/>
        <p:txBody>
          <a:bodyPr/>
          <a:lstStyle/>
          <a:p>
            <a:pPr marL="0" indent="0" algn="ctr">
              <a:buNone/>
            </a:pPr>
            <a:r>
              <a:rPr lang="fr-FR" sz="2400" i="1" dirty="0">
                <a:solidFill>
                  <a:srgbClr val="FF0000"/>
                </a:solidFill>
              </a:rPr>
              <a:t>Note to </a:t>
            </a:r>
            <a:r>
              <a:rPr lang="fr-FR" sz="2400" i="1" dirty="0" err="1">
                <a:solidFill>
                  <a:srgbClr val="FF0000"/>
                </a:solidFill>
              </a:rPr>
              <a:t>facilitator</a:t>
            </a:r>
            <a:r>
              <a:rPr lang="fr-FR" sz="2400" i="1" dirty="0">
                <a:solidFill>
                  <a:srgbClr val="FF0000"/>
                </a:solidFill>
              </a:rPr>
              <a:t>:</a:t>
            </a:r>
          </a:p>
          <a:p>
            <a:pPr marL="0" indent="0" algn="ctr">
              <a:buNone/>
            </a:pPr>
            <a:r>
              <a:rPr lang="fr-FR" sz="2400" i="1" dirty="0">
                <a:solidFill>
                  <a:srgbClr val="FF0000"/>
                </a:solidFill>
              </a:rPr>
              <a:t>If relevant, insert </a:t>
            </a:r>
            <a:r>
              <a:rPr lang="fr-FR" sz="2400" i="1" dirty="0" err="1">
                <a:solidFill>
                  <a:srgbClr val="FF0000"/>
                </a:solidFill>
              </a:rPr>
              <a:t>here</a:t>
            </a:r>
            <a:r>
              <a:rPr lang="fr-FR" sz="2400" i="1" dirty="0">
                <a:solidFill>
                  <a:srgbClr val="FF0000"/>
                </a:solidFill>
              </a:rPr>
              <a:t> country </a:t>
            </a:r>
            <a:r>
              <a:rPr lang="fr-FR" sz="2400" i="1" dirty="0" err="1">
                <a:solidFill>
                  <a:srgbClr val="FF0000"/>
                </a:solidFill>
              </a:rPr>
              <a:t>specific</a:t>
            </a:r>
            <a:r>
              <a:rPr lang="fr-FR" sz="2400" i="1" dirty="0">
                <a:solidFill>
                  <a:srgbClr val="FF0000"/>
                </a:solidFill>
              </a:rPr>
              <a:t> information on composition of the national RRT and </a:t>
            </a:r>
            <a:r>
              <a:rPr lang="fr-FR" sz="2400" i="1" dirty="0" err="1">
                <a:solidFill>
                  <a:srgbClr val="FF0000"/>
                </a:solidFill>
              </a:rPr>
              <a:t>roles</a:t>
            </a:r>
            <a:r>
              <a:rPr lang="fr-FR" sz="2400" i="1" dirty="0">
                <a:solidFill>
                  <a:srgbClr val="FF0000"/>
                </a:solidFill>
              </a:rPr>
              <a:t> of </a:t>
            </a:r>
            <a:r>
              <a:rPr lang="fr-FR" sz="2400" i="1" dirty="0" err="1">
                <a:solidFill>
                  <a:srgbClr val="FF0000"/>
                </a:solidFill>
              </a:rPr>
              <a:t>its</a:t>
            </a:r>
            <a:r>
              <a:rPr lang="fr-FR" sz="2400" i="1" dirty="0">
                <a:solidFill>
                  <a:srgbClr val="FF0000"/>
                </a:solidFill>
              </a:rPr>
              <a:t> </a:t>
            </a:r>
            <a:r>
              <a:rPr lang="fr-FR" sz="2400" i="1" dirty="0" err="1">
                <a:solidFill>
                  <a:srgbClr val="FF0000"/>
                </a:solidFill>
              </a:rPr>
              <a:t>members</a:t>
            </a:r>
            <a:r>
              <a:rPr lang="fr-FR" sz="2400" i="1" dirty="0">
                <a:solidFill>
                  <a:srgbClr val="FF0000"/>
                </a:solidFill>
              </a:rPr>
              <a:t>, </a:t>
            </a:r>
            <a:r>
              <a:rPr lang="en-US" sz="2400" i="1" dirty="0">
                <a:solidFill>
                  <a:srgbClr val="FF0000"/>
                </a:solidFill>
              </a:rPr>
              <a:t>as well as any existing Standard Operational Procedures (SOPs)</a:t>
            </a:r>
            <a:r>
              <a:rPr lang="fr-FR" sz="2400" i="1" dirty="0">
                <a:solidFill>
                  <a:srgbClr val="FF0000"/>
                </a:solidFill>
              </a:rPr>
              <a:t>.</a:t>
            </a:r>
            <a:endParaRPr lang="en-US" sz="2400" i="1" dirty="0"/>
          </a:p>
        </p:txBody>
      </p:sp>
    </p:spTree>
    <p:extLst>
      <p:ext uri="{BB962C8B-B14F-4D97-AF65-F5344CB8AC3E}">
        <p14:creationId xmlns:p14="http://schemas.microsoft.com/office/powerpoint/2010/main" val="2342737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3600" b="1" dirty="0">
                <a:solidFill>
                  <a:srgbClr val="002060"/>
                </a:solidFill>
                <a:cs typeface="Times New Roman" pitchFamily="18" charset="0"/>
              </a:rPr>
              <a:t>Task 2 – Composition of RRT</a:t>
            </a:r>
            <a:br>
              <a:rPr lang="en-US" altLang="en-US" sz="3600" b="1" dirty="0">
                <a:solidFill>
                  <a:srgbClr val="002060"/>
                </a:solidFill>
                <a:cs typeface="Times New Roman" pitchFamily="18" charset="0"/>
              </a:rPr>
            </a:br>
            <a:r>
              <a:rPr lang="en-US" altLang="en-US" sz="3600" b="1" dirty="0">
                <a:solidFill>
                  <a:srgbClr val="002060"/>
                </a:solidFill>
                <a:cs typeface="Times New Roman" pitchFamily="18" charset="0"/>
              </a:rPr>
              <a:t>Scenario (1)</a:t>
            </a:r>
          </a:p>
        </p:txBody>
      </p:sp>
      <p:sp>
        <p:nvSpPr>
          <p:cNvPr id="34818" name="Content Placeholder 2"/>
          <p:cNvSpPr>
            <a:spLocks noGrp="1"/>
          </p:cNvSpPr>
          <p:nvPr>
            <p:ph idx="1"/>
          </p:nvPr>
        </p:nvSpPr>
        <p:spPr>
          <a:xfrm>
            <a:off x="457200" y="1412776"/>
            <a:ext cx="8363272" cy="4525963"/>
          </a:xfrm>
        </p:spPr>
        <p:txBody>
          <a:bodyPr/>
          <a:lstStyle/>
          <a:p>
            <a:pPr marL="0" indent="0">
              <a:buNone/>
            </a:pPr>
            <a:r>
              <a:rPr lang="en-US" altLang="en-US" sz="2800" dirty="0"/>
              <a:t>Resources are very limited and only </a:t>
            </a:r>
            <a:r>
              <a:rPr lang="en-US" altLang="en-US" sz="2800" b="1" dirty="0"/>
              <a:t>two</a:t>
            </a:r>
            <a:r>
              <a:rPr lang="en-US" altLang="en-US" sz="2800" dirty="0"/>
              <a:t> RRT members can mobilize to the field for an emergency response. </a:t>
            </a:r>
          </a:p>
          <a:p>
            <a:pPr marL="0" indent="0">
              <a:buNone/>
            </a:pPr>
            <a:endParaRPr lang="en-US" altLang="en-US" sz="2800" dirty="0"/>
          </a:p>
          <a:p>
            <a:pPr marL="0" indent="0">
              <a:buNone/>
            </a:pPr>
            <a:r>
              <a:rPr lang="en-US" altLang="en-US" sz="2800" dirty="0"/>
              <a:t>Local officials have identified several response needs and are requesting assistance from the RRT.</a:t>
            </a:r>
          </a:p>
        </p:txBody>
      </p:sp>
    </p:spTree>
    <p:extLst>
      <p:ext uri="{BB962C8B-B14F-4D97-AF65-F5344CB8AC3E}">
        <p14:creationId xmlns:p14="http://schemas.microsoft.com/office/powerpoint/2010/main" val="2322881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3600" b="1" dirty="0">
                <a:solidFill>
                  <a:srgbClr val="002060"/>
                </a:solidFill>
                <a:cs typeface="Times New Roman" pitchFamily="18" charset="0"/>
              </a:rPr>
              <a:t>Task 2 - Scenario (2)</a:t>
            </a:r>
          </a:p>
        </p:txBody>
      </p:sp>
      <p:sp>
        <p:nvSpPr>
          <p:cNvPr id="34818" name="Content Placeholder 2"/>
          <p:cNvSpPr>
            <a:spLocks noGrp="1"/>
          </p:cNvSpPr>
          <p:nvPr>
            <p:ph idx="1"/>
          </p:nvPr>
        </p:nvSpPr>
        <p:spPr>
          <a:xfrm>
            <a:off x="457200" y="1412776"/>
            <a:ext cx="8229600" cy="4525963"/>
          </a:xfrm>
        </p:spPr>
        <p:txBody>
          <a:bodyPr/>
          <a:lstStyle/>
          <a:p>
            <a:pPr marL="0" indent="0">
              <a:buNone/>
            </a:pPr>
            <a:r>
              <a:rPr lang="en-US" altLang="en-US" sz="2400" dirty="0"/>
              <a:t>Local response needs:</a:t>
            </a:r>
          </a:p>
          <a:p>
            <a:r>
              <a:rPr lang="en-US" altLang="en-US" sz="2000" dirty="0"/>
              <a:t>Additional support conducting surveillance and epidemiological investigation (analysis by person, place and time)</a:t>
            </a:r>
          </a:p>
          <a:p>
            <a:r>
              <a:rPr lang="en-US" altLang="en-US" sz="2000" dirty="0"/>
              <a:t>Support the assessment of IPC in health care centers and put in place IPC measures</a:t>
            </a:r>
          </a:p>
          <a:p>
            <a:r>
              <a:rPr lang="en-US" altLang="en-US" sz="2000" dirty="0"/>
              <a:t>Train and supervise local staff on data management of surveillance and outbreak data</a:t>
            </a:r>
          </a:p>
          <a:p>
            <a:r>
              <a:rPr lang="en-US" altLang="en-US" sz="2000" dirty="0"/>
              <a:t>Train and assist local colleagues with water testing and training on </a:t>
            </a:r>
            <a:r>
              <a:rPr lang="en-US" altLang="en-US" sz="2000" dirty="0" err="1"/>
              <a:t>aquatab</a:t>
            </a:r>
            <a:r>
              <a:rPr lang="en-US" altLang="en-US" sz="2000" dirty="0"/>
              <a:t> usage</a:t>
            </a:r>
          </a:p>
          <a:p>
            <a:r>
              <a:rPr lang="en-US" altLang="en-US" sz="2000" dirty="0"/>
              <a:t>Ensure laboratory protocols and IPC standards are being implemented and adhered to in the local laboratory, and conduct a quality control evaluation</a:t>
            </a:r>
          </a:p>
        </p:txBody>
      </p:sp>
    </p:spTree>
    <p:extLst>
      <p:ext uri="{BB962C8B-B14F-4D97-AF65-F5344CB8AC3E}">
        <p14:creationId xmlns:p14="http://schemas.microsoft.com/office/powerpoint/2010/main" val="2128458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3600" b="1" dirty="0">
                <a:solidFill>
                  <a:srgbClr val="002060"/>
                </a:solidFill>
                <a:cs typeface="Times New Roman" pitchFamily="18" charset="0"/>
              </a:rPr>
              <a:t>Task 2 - Group Discussion</a:t>
            </a:r>
          </a:p>
        </p:txBody>
      </p:sp>
      <p:sp>
        <p:nvSpPr>
          <p:cNvPr id="34818" name="Content Placeholder 2"/>
          <p:cNvSpPr>
            <a:spLocks noGrp="1"/>
          </p:cNvSpPr>
          <p:nvPr>
            <p:ph idx="1"/>
          </p:nvPr>
        </p:nvSpPr>
        <p:spPr>
          <a:xfrm>
            <a:off x="457200" y="1412776"/>
            <a:ext cx="8229600" cy="4525963"/>
          </a:xfrm>
        </p:spPr>
        <p:txBody>
          <a:bodyPr/>
          <a:lstStyle/>
          <a:p>
            <a:pPr marL="0" indent="0">
              <a:buNone/>
            </a:pPr>
            <a:r>
              <a:rPr lang="fr-FR" altLang="en-US" sz="2400" dirty="0" err="1"/>
              <a:t>Address</a:t>
            </a:r>
            <a:r>
              <a:rPr lang="fr-FR" altLang="en-US" sz="2400" dirty="0"/>
              <a:t> the </a:t>
            </a:r>
            <a:r>
              <a:rPr lang="fr-FR" altLang="en-US" sz="2400" dirty="0" err="1"/>
              <a:t>following</a:t>
            </a:r>
            <a:r>
              <a:rPr lang="fr-FR" altLang="en-US" sz="2400" dirty="0"/>
              <a:t> questions:</a:t>
            </a:r>
            <a:endParaRPr lang="en-US" altLang="en-US" sz="2400" dirty="0"/>
          </a:p>
          <a:p>
            <a:pPr>
              <a:buFont typeface="Arial" panose="020B0604020202020204" pitchFamily="34" charset="0"/>
              <a:buChar char="•"/>
            </a:pPr>
            <a:r>
              <a:rPr lang="en-US" altLang="en-US" sz="2400" dirty="0"/>
              <a:t>How will you compose the RRT and who will be mobilized to the field?</a:t>
            </a:r>
          </a:p>
          <a:p>
            <a:pPr>
              <a:buFont typeface="Arial" panose="020B0604020202020204" pitchFamily="34" charset="0"/>
              <a:buChar char="•"/>
            </a:pPr>
            <a:r>
              <a:rPr lang="en-US" altLang="en-US" sz="2400" dirty="0"/>
              <a:t>What else can be done to support the local response?</a:t>
            </a:r>
          </a:p>
        </p:txBody>
      </p:sp>
      <p:sp>
        <p:nvSpPr>
          <p:cNvPr id="5" name="Content Placeholder 2"/>
          <p:cNvSpPr txBox="1">
            <a:spLocks/>
          </p:cNvSpPr>
          <p:nvPr/>
        </p:nvSpPr>
        <p:spPr bwMode="auto">
          <a:xfrm>
            <a:off x="467544" y="3287141"/>
            <a:ext cx="8229600" cy="2734147"/>
          </a:xfrm>
          <a:prstGeom prst="rect">
            <a:avLst/>
          </a:prstGeom>
          <a:solidFill>
            <a:schemeClr val="bg1">
              <a:lumMod val="85000"/>
            </a:schemeClr>
          </a:solidFill>
          <a:ln>
            <a:solidFill>
              <a:schemeClr val="tx1"/>
            </a:solidFill>
          </a:ln>
          <a:extLst/>
        </p:spPr>
        <p:txBody>
          <a:bodyPr vert="horz" wrap="square" lIns="91440" tIns="45720" rIns="91440" bIns="45720" numCol="1" anchor="t" anchorCtr="0" compatLnSpc="1">
            <a:prstTxWarp prst="textNoShape">
              <a:avLst/>
            </a:prstTxWarp>
            <a:normAutofit fontScale="85000" lnSpcReduction="20000"/>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US" altLang="en-US" sz="2400" dirty="0"/>
              <a:t>Local response needs:</a:t>
            </a:r>
          </a:p>
          <a:p>
            <a:r>
              <a:rPr lang="en-US" altLang="en-US" sz="2000" dirty="0"/>
              <a:t>Additional support conducting surveillance and epidemiological investigation (analysis by person, place and time)</a:t>
            </a:r>
          </a:p>
          <a:p>
            <a:r>
              <a:rPr lang="en-US" altLang="en-US" sz="2000" dirty="0"/>
              <a:t>Support the assessment of IPC in health care centers and put in place IPC measures</a:t>
            </a:r>
          </a:p>
          <a:p>
            <a:r>
              <a:rPr lang="en-US" altLang="en-US" sz="2000" dirty="0"/>
              <a:t>Train and supervise local staff on data management of surveillance and outbreak data</a:t>
            </a:r>
          </a:p>
          <a:p>
            <a:r>
              <a:rPr lang="en-US" altLang="en-US" sz="2000" dirty="0"/>
              <a:t>Train and assist local colleagues with water testing and training on </a:t>
            </a:r>
            <a:r>
              <a:rPr lang="en-US" altLang="en-US" sz="2000" dirty="0" err="1"/>
              <a:t>aquatab</a:t>
            </a:r>
            <a:r>
              <a:rPr lang="en-US" altLang="en-US" sz="2000" dirty="0"/>
              <a:t> usage</a:t>
            </a:r>
          </a:p>
          <a:p>
            <a:r>
              <a:rPr lang="en-US" altLang="en-US" sz="2000" dirty="0"/>
              <a:t>Ensure laboratory protocols and IPC standards are being implemented and adhered to in the local laboratory, and conduct a quality control evaluation</a:t>
            </a:r>
          </a:p>
        </p:txBody>
      </p:sp>
    </p:spTree>
    <p:extLst>
      <p:ext uri="{BB962C8B-B14F-4D97-AF65-F5344CB8AC3E}">
        <p14:creationId xmlns:p14="http://schemas.microsoft.com/office/powerpoint/2010/main" val="375543415"/>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3AE641-870D-4742-A0E1-C9240C99380E}">
  <ds:schemaRefs>
    <ds:schemaRef ds:uri="http://schemas.microsoft.com/sharepoint/v3/contenttype/forms"/>
  </ds:schemaRefs>
</ds:datastoreItem>
</file>

<file path=customXml/itemProps2.xml><?xml version="1.0" encoding="utf-8"?>
<ds:datastoreItem xmlns:ds="http://schemas.openxmlformats.org/officeDocument/2006/customXml" ds:itemID="{A5C08B3C-DE47-4F39-B964-57B202E15581}">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5201156B-6807-4326-B17E-46BB4A88BB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2982</TotalTime>
  <Words>748</Words>
  <Application>Microsoft Office PowerPoint</Application>
  <PresentationFormat>On-screen Show (4:3)</PresentationFormat>
  <Paragraphs>86</Paragraphs>
  <Slides>12</Slides>
  <Notes>8</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12</vt:i4>
      </vt:variant>
    </vt:vector>
  </HeadingPairs>
  <TitlesOfParts>
    <vt:vector size="21" baseType="lpstr">
      <vt:lpstr>MS PGothic</vt:lpstr>
      <vt:lpstr>Arial</vt:lpstr>
      <vt:lpstr>Arial Narrow</vt:lpstr>
      <vt:lpstr>Calibri</vt:lpstr>
      <vt:lpstr>Courier New</vt:lpstr>
      <vt:lpstr>Times New Roman</vt:lpstr>
      <vt:lpstr>RC 59 Template EN</vt:lpstr>
      <vt:lpstr>Custom Design</vt:lpstr>
      <vt:lpstr>Office Theme</vt:lpstr>
      <vt:lpstr>Rapid Response Teams  Training</vt:lpstr>
      <vt:lpstr>Learning objectives</vt:lpstr>
      <vt:lpstr>2 tasks</vt:lpstr>
      <vt:lpstr>Task 1 – Tasks of RRT members Instructions</vt:lpstr>
      <vt:lpstr>Tasks of RRT members </vt:lpstr>
      <vt:lpstr>Tasks of the RRT members in XXX </vt:lpstr>
      <vt:lpstr>Task 2 – Composition of RRT Scenario (1)</vt:lpstr>
      <vt:lpstr>Task 2 - Scenario (2)</vt:lpstr>
      <vt:lpstr>Task 2 - Group Discussion</vt:lpstr>
      <vt:lpstr>Debriefing – Key messages</vt:lpstr>
      <vt:lpstr>Disclaimer</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220</cp:revision>
  <cp:lastPrinted>2016-08-24T07:54:43Z</cp:lastPrinted>
  <dcterms:created xsi:type="dcterms:W3CDTF">2006-12-04T14:06:57Z</dcterms:created>
  <dcterms:modified xsi:type="dcterms:W3CDTF">2018-05-15T14:57:14Z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0x0101009FDE593A36A6874285991743F2BE28E9</vt:lpwstr>
  </property>
</Properties>
</file>